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4219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651576732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47863566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8124835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204665595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37537203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79880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20179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52776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7177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47257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48904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5740D1-DFAD-CBC9-F6E8-25AF9205847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8479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7533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84122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D05D4C-0383-E6D5-65B1-C5E12CCB90C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286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67002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91195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7230C2-BF6E-9794-E324-EE2689B39297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377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68979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5817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B927A9-F266-6B1C-E254-78D6CA9F7A4E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0389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08399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84537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4487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4398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32231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77575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28606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9874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4548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95437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0836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7302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883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14194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D98CCE-FE2C-5CA1-EAE1-2C238298F20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45274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79632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2474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6599F9-CF31-A872-DF27-C26CF4C98D7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2938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18222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7077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37D2D5-2B3F-048C-142C-322AF1232805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9644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87662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70567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1F5F6B-DB94-F3A9-9C07-A3F9B2FE615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9022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57314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99183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0728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04580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81822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C87FC3-957F-DFCA-C092-65691E03839C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3500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3511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51804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104A24-EB9B-8C27-DDD1-DABBB7DF96F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201334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0392055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754913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6079134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214114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144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62483439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0620022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56285131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486210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9346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2572526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2273803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772229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420417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65195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4143818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320659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733523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993325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202055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652822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22579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882761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8122951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7848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2740547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2586615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2049232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6946692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1221602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9840635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988317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2685815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8825935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567173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123395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9207013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5895514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9282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065183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8392139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47026589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96189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6361916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9125056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76624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057650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5555423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1359403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46769302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4485553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41498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69355892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9946048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1186584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7904645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7929590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67393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180421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7257297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005773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4129966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739525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62446428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&amp; Straight Motion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29855095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605132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33075618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 (Step-by-Step)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Car-3_distance_1Meter Algorithm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Reset encoder counts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left &amp; right ticks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Compute average ticks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Convert ticks →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Apply straight correction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Compare with target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Stop when target reached</a:t>
            </a:r>
            <a:endParaRPr sz="2800"/>
          </a:p>
        </p:txBody>
      </p:sp>
      <p:pic>
        <p:nvPicPr>
          <p:cNvPr id="143623873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931805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5381014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Flowchart (PPT Friendly)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77097445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6512152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52172" y="2296681"/>
            <a:ext cx="4351823" cy="370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0042433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1203452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Flowchart (PPT Friendly)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1843980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7851363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52172" y="2296681"/>
            <a:ext cx="4351823" cy="370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6656507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71848533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1074519"/>
            <a:ext cx="11609028" cy="580888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Interrupts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05755654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7"/>
            <a:ext cx="2037717" cy="549225"/>
          </a:xfrm>
          <a:prstGeom prst="rect">
            <a:avLst/>
          </a:prstGeom>
        </p:spPr>
      </p:pic>
      <p:pic>
        <p:nvPicPr>
          <p:cNvPr id="11709136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415396" y="2314485"/>
            <a:ext cx="6838949" cy="352424"/>
          </a:xfrm>
          <a:prstGeom prst="rect">
            <a:avLst/>
          </a:prstGeom>
        </p:spPr>
      </p:pic>
      <p:sp>
        <p:nvSpPr>
          <p:cNvPr id="54903454" name=""/>
          <p:cNvSpPr/>
          <p:nvPr/>
        </p:nvSpPr>
        <p:spPr bwMode="auto">
          <a:xfrm flipH="0" flipV="0">
            <a:off x="405296" y="2910479"/>
            <a:ext cx="2498343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Check</a:t>
            </a:r>
            <a:endParaRPr/>
          </a:p>
        </p:txBody>
      </p:sp>
      <p:pic>
        <p:nvPicPr>
          <p:cNvPr id="3481103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68808" y="3373808"/>
            <a:ext cx="3076574" cy="542925"/>
          </a:xfrm>
          <a:prstGeom prst="rect">
            <a:avLst/>
          </a:prstGeom>
        </p:spPr>
      </p:pic>
      <p:sp>
        <p:nvSpPr>
          <p:cNvPr id="227343087" name=""/>
          <p:cNvSpPr/>
          <p:nvPr/>
        </p:nvSpPr>
        <p:spPr bwMode="auto">
          <a:xfrm flipH="0" flipV="0">
            <a:off x="514455" y="4307863"/>
            <a:ext cx="3217058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Control</a:t>
            </a:r>
            <a:endParaRPr/>
          </a:p>
        </p:txBody>
      </p:sp>
      <p:pic>
        <p:nvPicPr>
          <p:cNvPr id="61851777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522218" y="4913831"/>
            <a:ext cx="2533649" cy="790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814312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Car Basic Movements</a:t>
            </a:r>
            <a:endParaRPr/>
          </a:p>
        </p:txBody>
      </p:sp>
      <p:sp>
        <p:nvSpPr>
          <p:cNvPr id="512261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59126667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612405708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8627292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8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4056765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Car Basic Movements</a:t>
            </a:r>
            <a:endParaRPr/>
          </a:p>
        </p:txBody>
      </p:sp>
      <p:sp>
        <p:nvSpPr>
          <p:cNvPr id="6458605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65307591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528206210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669592449" name=""/>
          <p:cNvSpPr txBox="1"/>
          <p:nvPr/>
        </p:nvSpPr>
        <p:spPr bwMode="auto">
          <a:xfrm flipH="0" flipV="0">
            <a:off x="604946" y="6212923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874848143" name=""/>
          <p:cNvSpPr txBox="1"/>
          <p:nvPr/>
        </p:nvSpPr>
        <p:spPr bwMode="auto">
          <a:xfrm flipH="0" flipV="0">
            <a:off x="4342843" y="5833431"/>
            <a:ext cx="5892373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https://github.com/info-zas/zas-robotics-car-3-encoders-imu-gps/tree/main/01_FoundationProjects/03_Car-3_Distance_1M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692317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158959504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4895429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96121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187036295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93105" y="1299671"/>
            <a:ext cx="11023515" cy="514528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Move the robot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exactly 1 meter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Use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feedback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to measure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Maintain straight motion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 comparison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Introduce encoders as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position sensors</a:t>
            </a:r>
            <a:endParaRPr sz="2800" b="1" i="0" u="none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program answers only one question: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“How far has the robot moved?”</a:t>
            </a:r>
            <a:endParaRPr/>
          </a:p>
        </p:txBody>
      </p:sp>
      <p:pic>
        <p:nvPicPr>
          <p:cNvPr id="30749215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3282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&amp; Straight Motion</a:t>
            </a:r>
            <a:endParaRPr/>
          </a:p>
        </p:txBody>
      </p:sp>
      <p:sp>
        <p:nvSpPr>
          <p:cNvPr id="94197464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93105" y="1299671"/>
            <a:ext cx="11023515" cy="514528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tick counting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calculation from encoder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Straight motion correction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position sensors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Foundation program — mandatory before advanced control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</a:t>
            </a:r>
            <a:endParaRPr/>
          </a:p>
        </p:txBody>
      </p:sp>
      <p:pic>
        <p:nvPicPr>
          <p:cNvPr id="75624686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3659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72434505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32359" y="1086027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Basics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Incremental Encoder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Generates </a:t>
            </a:r>
            <a:r>
              <a:rPr sz="20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digital pulses (ticks)</a:t>
            </a: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when motor shaft rotates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Output = </a:t>
            </a:r>
            <a:r>
              <a:rPr sz="20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ticks only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One pulse generated by the encoder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PPR (Pulses Per Revolution)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Number of ticks per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 shaft revolution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lang="en-US" sz="2400" b="0" i="1" u="none" strike="noStrike" cap="none" spc="0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ENCODER_PPR = 11</a:t>
            </a:r>
            <a:endParaRPr lang="en-US" sz="2400" b="0" i="1" u="none" strike="noStrike" cap="none" spc="0">
              <a:solidFill>
                <a:schemeClr val="accent5">
                  <a:lumMod val="75000"/>
                </a:schemeClr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Gear Ratio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Ratio between motor rotation and wheel rotation</a:t>
            </a:r>
            <a:endParaRPr lang="en-US" sz="2800" b="0" i="1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sz="2400" b="0" i="1" u="none" strike="noStrike" cap="none" spc="0">
                <a:solidFill>
                  <a:srgbClr val="FFC000"/>
                </a:solidFill>
                <a:latin typeface="Aptos Display"/>
                <a:ea typeface="Aptos Display"/>
                <a:cs typeface="Aptos Display"/>
              </a:rPr>
              <a:t>	GEAR_RATIO = 35;</a:t>
            </a:r>
            <a:endParaRPr lang="en-US" sz="2400" b="0" i="1" u="none" strike="noStrike" cap="none" spc="0">
              <a:solidFill>
                <a:srgbClr val="FFC000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Meaning:</a:t>
            </a:r>
            <a:endParaRPr sz="2800">
              <a:solidFill>
                <a:schemeClr val="bg1"/>
              </a:solidFill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rotates 35 times → Wheel rotates once</a:t>
            </a:r>
            <a:endParaRPr lang="en-US" sz="2400" b="0" i="1" u="none">
              <a:solidFill>
                <a:schemeClr val="accent5">
                  <a:lumMod val="75000"/>
                </a:schemeClr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94170449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pic>
        <p:nvPicPr>
          <p:cNvPr id="6813984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04084" y="3616238"/>
            <a:ext cx="4532009" cy="2752723"/>
          </a:xfrm>
          <a:prstGeom prst="rect">
            <a:avLst/>
          </a:prstGeom>
        </p:spPr>
      </p:pic>
      <p:pic>
        <p:nvPicPr>
          <p:cNvPr id="88355408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7404084" y="705326"/>
            <a:ext cx="1507597" cy="28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00269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08245" y="-46471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51209881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32359" y="1086027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Calculation (Core Formula)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Step-1: Wheel Circumference</a:t>
            </a:r>
            <a:endParaRPr/>
          </a:p>
        </p:txBody>
      </p:sp>
      <p:pic>
        <p:nvPicPr>
          <p:cNvPr id="66397305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156160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72454" y="1629088"/>
            <a:ext cx="1485900" cy="466724"/>
          </a:xfrm>
          <a:prstGeom prst="rect">
            <a:avLst/>
          </a:prstGeom>
        </p:spPr>
      </p:pic>
      <p:sp>
        <p:nvSpPr>
          <p:cNvPr id="1256222305" name=""/>
          <p:cNvSpPr txBox="1"/>
          <p:nvPr/>
        </p:nvSpPr>
        <p:spPr bwMode="auto">
          <a:xfrm flipH="0" flipV="0">
            <a:off x="2618060" y="2261074"/>
            <a:ext cx="66592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Program :   WHEEL_CIRC_MM = 3.1416 * WHEEL_DIAMETER_MM;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509534871" name=""/>
          <p:cNvSpPr/>
          <p:nvPr/>
        </p:nvSpPr>
        <p:spPr bwMode="auto">
          <a:xfrm flipH="0" flipV="0">
            <a:off x="513777" y="2676193"/>
            <a:ext cx="9458613" cy="7928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Step-2: Ticks per Wheel Revolution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13626601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791341" y="3183255"/>
            <a:ext cx="4933949" cy="428625"/>
          </a:xfrm>
          <a:prstGeom prst="rect">
            <a:avLst/>
          </a:prstGeom>
        </p:spPr>
      </p:pic>
      <p:sp>
        <p:nvSpPr>
          <p:cNvPr id="1239780500" name=""/>
          <p:cNvSpPr txBox="1"/>
          <p:nvPr/>
        </p:nvSpPr>
        <p:spPr bwMode="auto">
          <a:xfrm flipH="0" flipV="0">
            <a:off x="2693329" y="3611880"/>
            <a:ext cx="59151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TICKS_PER_WHEEL_REV = ENCODER_PPR * GEAR_RATIO;</a:t>
            </a:r>
            <a:endParaRPr/>
          </a:p>
        </p:txBody>
      </p:sp>
      <p:sp>
        <p:nvSpPr>
          <p:cNvPr id="1094340058" name=""/>
          <p:cNvSpPr/>
          <p:nvPr/>
        </p:nvSpPr>
        <p:spPr bwMode="auto">
          <a:xfrm flipH="0" flipV="0">
            <a:off x="496141" y="4201041"/>
            <a:ext cx="4197497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Step-3: Distance per Tick</a:t>
            </a:r>
            <a:endParaRPr/>
          </a:p>
        </p:txBody>
      </p:sp>
      <p:pic>
        <p:nvPicPr>
          <p:cNvPr id="36866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791341" y="4201041"/>
            <a:ext cx="4933949" cy="838198"/>
          </a:xfrm>
          <a:prstGeom prst="rect">
            <a:avLst/>
          </a:prstGeom>
        </p:spPr>
      </p:pic>
      <p:sp>
        <p:nvSpPr>
          <p:cNvPr id="103332433" name=""/>
          <p:cNvSpPr txBox="1"/>
          <p:nvPr/>
        </p:nvSpPr>
        <p:spPr bwMode="auto">
          <a:xfrm flipH="0" flipV="0">
            <a:off x="2782006" y="5085174"/>
            <a:ext cx="687769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MM_PER_TICK = WHEEL_CIRC_MM / TICKS_PER_WHEEL_REV;</a:t>
            </a:r>
            <a:endParaRPr/>
          </a:p>
        </p:txBody>
      </p:sp>
      <p:sp>
        <p:nvSpPr>
          <p:cNvPr id="1904143188" name=""/>
          <p:cNvSpPr/>
          <p:nvPr/>
        </p:nvSpPr>
        <p:spPr bwMode="auto">
          <a:xfrm flipH="0" flipV="0">
            <a:off x="496141" y="5504706"/>
            <a:ext cx="9357076" cy="1067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Distance  Traveled 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"/>
                <a:ea typeface="Aptos"/>
                <a:cs typeface="Aptos"/>
              </a:rPr>
              <a:t>		       </a:t>
            </a:r>
            <a:r>
              <a:rPr lang="en-US" sz="1800" b="0" i="0" u="none" strike="noStrike" cap="none" spc="0">
                <a:solidFill>
                  <a:schemeClr val="bg1"/>
                </a:solidFill>
                <a:latin typeface="Aptos"/>
                <a:ea typeface="Aptos"/>
                <a:cs typeface="Aptos"/>
              </a:rPr>
              <a:t>distanceMM = avgTicks * MM_PER_TICK;</a:t>
            </a:r>
            <a:endParaRPr lang="en-US" sz="2800" b="0" i="0" u="none" strike="noStrike" cap="none" spc="0">
              <a:solidFill>
                <a:schemeClr val="bg1"/>
              </a:solidFill>
              <a:latin typeface="Aptos"/>
              <a:ea typeface="Aptos"/>
              <a:cs typeface="Aptos"/>
            </a:endParaRPr>
          </a:p>
        </p:txBody>
      </p:sp>
      <p:pic>
        <p:nvPicPr>
          <p:cNvPr id="143420779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4791341" y="5605850"/>
            <a:ext cx="4933949" cy="590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94631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08245" y="-46471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67827244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08245" y="1210653"/>
            <a:ext cx="1155462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Straight Motion Logic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Straight Correction is Needed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Left and right motors never rotate exactly the same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Small mismatch causes drift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Correction Formula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correction = (lTicks - rTicks) * kStraight;</a:t>
            </a:r>
            <a:endParaRPr sz="24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pwmL = basePWM - correction;</a:t>
            </a:r>
            <a:endParaRPr sz="2400" b="0" i="0" u="none" strike="noStrike" cap="none" spc="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pwmR = basePWM + correction;</a:t>
            </a:r>
            <a:endParaRPr sz="28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endParaRPr sz="28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This is </a:t>
            </a: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NOT PI control</a:t>
            </a:r>
            <a:b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</a:b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	This is simple proportional balancing</a:t>
            </a:r>
            <a:endParaRPr lang="en-US" sz="2400" b="0" i="0" u="none" strike="noStrike" cap="none" spc="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42105234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197313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101213080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Car-3 -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05730697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6422780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900532037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4750208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994920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endParaRPr/>
          </a:p>
        </p:txBody>
      </p:sp>
      <p:sp>
        <p:nvSpPr>
          <p:cNvPr id="209095501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9" y="961400"/>
            <a:ext cx="11643643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Hardware Architecture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08937831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graphicFrame>
        <p:nvGraphicFramePr>
          <p:cNvPr id="911192616" name=""/>
          <p:cNvGraphicFramePr>
            <a:graphicFrameLocks xmlns:a="http://schemas.openxmlformats.org/drawingml/2006/main"/>
          </p:cNvGraphicFramePr>
          <p:nvPr/>
        </p:nvGraphicFramePr>
        <p:xfrm>
          <a:off x="4470369" y="961400"/>
          <a:ext cx="7219414" cy="7101296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563593"/>
                <a:gridCol w="3223755"/>
                <a:gridCol w="1388613"/>
              </a:tblGrid>
              <a:tr h="6426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Name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Description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 (in Our Robot)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731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PWMA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PWM_L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(A)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A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6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AIN1 (</a:t>
                      </a:r>
                      <a:r>
                        <a:rPr sz="1200" b="0" i="1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7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AIN2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8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PWMB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(PWM_R)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(B)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B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BIN1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BIN2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10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Standby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Enable/Disable driver (HIGH = enabled)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Usually tied to 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VM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7-12V for motors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External battery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66768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Logic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5V from Arduino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Common 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AO1/AO2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A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BO1/BO2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B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171338824" name=""/>
          <p:cNvSpPr txBox="1"/>
          <p:nvPr/>
        </p:nvSpPr>
        <p:spPr bwMode="auto">
          <a:xfrm flipH="0" flipV="0">
            <a:off x="364626" y="1414252"/>
            <a:ext cx="410574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TB6612 Pin configuration With Arduino</a:t>
            </a:r>
            <a:endParaRPr/>
          </a:p>
        </p:txBody>
      </p:sp>
      <p:pic>
        <p:nvPicPr>
          <p:cNvPr id="12005989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1611" y="1961358"/>
            <a:ext cx="2501052" cy="2391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120368" name="Title 1"/>
          <p:cNvSpPr>
            <a:spLocks noGrp="1"/>
          </p:cNvSpPr>
          <p:nvPr>
            <p:ph type="title"/>
          </p:nvPr>
        </p:nvSpPr>
        <p:spPr bwMode="auto">
          <a:xfrm>
            <a:off x="185437" y="156097"/>
            <a:ext cx="10515600" cy="132555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Encoder-Based Distance Measurement   &amp; Straight Motion</a:t>
            </a:r>
            <a:b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</a:br>
            <a:endParaRPr/>
          </a:p>
        </p:txBody>
      </p:sp>
      <p:sp>
        <p:nvSpPr>
          <p:cNvPr id="16668684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5437" y="940991"/>
            <a:ext cx="11609028" cy="580888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How H-Bridge Controls Motor Direction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 Control Truth Table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endParaRPr/>
          </a:p>
        </p:txBody>
      </p:sp>
      <p:pic>
        <p:nvPicPr>
          <p:cNvPr id="6677527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8"/>
            <a:ext cx="2037717" cy="549225"/>
          </a:xfrm>
          <a:prstGeom prst="rect">
            <a:avLst/>
          </a:prstGeom>
        </p:spPr>
      </p:pic>
      <p:graphicFrame>
        <p:nvGraphicFramePr>
          <p:cNvPr id="1394252758" name=""/>
          <p:cNvGraphicFramePr>
            <a:graphicFrameLocks xmlns:a="http://schemas.openxmlformats.org/drawingml/2006/main"/>
          </p:cNvGraphicFramePr>
          <p:nvPr/>
        </p:nvGraphicFramePr>
        <p:xfrm>
          <a:off x="1037233" y="2266926"/>
          <a:ext cx="3868419" cy="1411324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065529"/>
                <a:gridCol w="1080135"/>
                <a:gridCol w="1710054"/>
              </a:tblGrid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Motor Action</a:t>
                      </a:r>
                      <a:endParaRPr/>
                    </a:p>
                  </a:txBody>
                  <a:tcPr vert="horz"/>
                </a:tc>
              </a:tr>
              <a:tr h="2661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➡️ Forward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⬅️ Backward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🛑 Stop (Coast)</a:t>
                      </a:r>
                      <a:endParaRPr/>
                    </a:p>
                  </a:txBody>
                  <a:tcPr vert="horz"/>
                </a:tc>
              </a:tr>
              <a:tr h="25344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🔒 Brake</a:t>
                      </a:r>
                      <a:endParaRPr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862422410" name=""/>
          <p:cNvSpPr/>
          <p:nvPr/>
        </p:nvSpPr>
        <p:spPr bwMode="auto">
          <a:xfrm flipH="0" flipV="0">
            <a:off x="307964" y="3792196"/>
            <a:ext cx="6701957" cy="3383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How It Works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IN1 = HIGH, IN2 = LOW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Switches S1 &amp; S4 ON → Current flows one way → Motor spins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Forward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IN1 = LOW, IN2 = HIGH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Switches S2 &amp; S3 ON → Current flows opposite way → Motor spins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Backward</a:t>
            </a:r>
            <a:endParaRPr sz="24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Both LOW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No current → Motor coasts to stop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Both HIGH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: Motor terminals shorted → Active brake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271635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32110" y="647767"/>
            <a:ext cx="4235982" cy="5882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15</cp:revision>
  <dcterms:created xsi:type="dcterms:W3CDTF">2025-11-29T15:09:33Z</dcterms:created>
  <dcterms:modified xsi:type="dcterms:W3CDTF">2026-01-17T16:56:47Z</dcterms:modified>
</cp:coreProperties>
</file>